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QUEJAS Y SUGERENCIAS </c:v>
                </c:pt>
              </c:strCache>
            </c:strRef>
          </c:tx>
          <c:invertIfNegative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33</c:v>
                </c:pt>
                <c:pt idx="1">
                  <c:v>23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439936"/>
        <c:axId val="52697280"/>
      </c:barChart>
      <c:catAx>
        <c:axId val="3843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697280"/>
        <c:crosses val="autoZero"/>
        <c:auto val="1"/>
        <c:lblAlgn val="ctr"/>
        <c:lblOffset val="100"/>
        <c:noMultiLvlLbl val="0"/>
      </c:catAx>
      <c:valAx>
        <c:axId val="5269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3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DEPARTAMENTOS 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Hoja1!$A$2:$A$14</c:f>
              <c:strCache>
                <c:ptCount val="13"/>
                <c:pt idx="0">
                  <c:v>MEDIO AMBIENTE</c:v>
                </c:pt>
                <c:pt idx="1">
                  <c:v>LIMPIEZA URBANA</c:v>
                </c:pt>
                <c:pt idx="2">
                  <c:v>PATRIMONIO</c:v>
                </c:pt>
                <c:pt idx="3">
                  <c:v>SERVICIOS TECNICOS</c:v>
                </c:pt>
                <c:pt idx="4">
                  <c:v>TESORERIA</c:v>
                </c:pt>
                <c:pt idx="5">
                  <c:v>COMERCIO</c:v>
                </c:pt>
                <c:pt idx="6">
                  <c:v>ALCALDIA</c:v>
                </c:pt>
                <c:pt idx="7">
                  <c:v>URBANISMO </c:v>
                </c:pt>
                <c:pt idx="8">
                  <c:v>POLICIA LOCAL</c:v>
                </c:pt>
                <c:pt idx="9">
                  <c:v>EDUCACION</c:v>
                </c:pt>
                <c:pt idx="10">
                  <c:v>SECRETARIA</c:v>
                </c:pt>
                <c:pt idx="11">
                  <c:v>BIENESTAR SOCIAL </c:v>
                </c:pt>
                <c:pt idx="12">
                  <c:v>CULTURA 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7</c:v>
                </c:pt>
                <c:pt idx="1">
                  <c:v>10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6</c:v>
                </c:pt>
                <c:pt idx="7">
                  <c:v>10</c:v>
                </c:pt>
                <c:pt idx="8">
                  <c:v>8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597341998916822"/>
          <c:y val="9.3521276984098012E-2"/>
          <c:w val="0.23994544484855668"/>
          <c:h val="0.829788888765441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INTERESADO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PERSONAS FÍSICAS</c:v>
                </c:pt>
                <c:pt idx="1">
                  <c:v>PERSONAS JURÍDICAS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31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ASOCIACIONES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PERSONAS JURÍDICAS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COMUNIDAD DE PROPIETARIOS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PERSONAS JURÍDICAS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VARIOS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PERSONAS JURÍDICAS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0247296"/>
        <c:axId val="52641792"/>
        <c:axId val="0"/>
      </c:bar3DChart>
      <c:catAx>
        <c:axId val="4024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52641792"/>
        <c:crosses val="autoZero"/>
        <c:auto val="1"/>
        <c:lblAlgn val="ctr"/>
        <c:lblOffset val="100"/>
        <c:noMultiLvlLbl val="0"/>
      </c:catAx>
      <c:valAx>
        <c:axId val="5264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24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35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1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09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27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93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81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5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64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47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91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9DD3-B85B-4CBD-84FD-7C866EEF1373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BA85-ADF1-4950-98CF-AA6F3C1502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12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INFORME </a:t>
            </a:r>
            <a:r>
              <a:rPr lang="es-ES" dirty="0" smtClean="0"/>
              <a:t>DE </a:t>
            </a:r>
            <a:r>
              <a:rPr lang="es-ES" dirty="0" smtClean="0"/>
              <a:t>QUEJAS Y SUGERENCIAS PERIODO 2019,2020 Y PRIMER TRIMESTRE 2021</a:t>
            </a:r>
            <a:endParaRPr lang="es-ES" dirty="0"/>
          </a:p>
        </p:txBody>
      </p:sp>
      <p:pic>
        <p:nvPicPr>
          <p:cNvPr id="1027" name="Picture 3" descr="\\10.110.0.30\secretaria\oac\INTERNO OAC\Logos Ayuntamiento\marcahorizontal2line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1412776"/>
            <a:ext cx="53435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83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	INFORME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QUEJAS Y SUGERENCIAS PERIODO 2019-2020</a:t>
            </a:r>
          </a:p>
          <a:p>
            <a:pPr marL="0" indent="0">
              <a:buNone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El objeto de este informe es dar cuenta de los datos obtenidos durante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 el periodo 2019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, 2020  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y primer trimestre de 2021 en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Procedimiento de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Quejas y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Sugerencias del Ayuntamiento de Villajoyosa, desde el 1 de enero de 2019 hasta el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 de marzo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 de 2021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Durante este periodo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OAC 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ha recibido 59</a:t>
            </a:r>
            <a:r>
              <a:rPr lang="es-ES" sz="1400" b="0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0" i="0" u="none" strike="noStrike" baseline="0" dirty="0" smtClean="0">
                <a:latin typeface="Arial" pitchFamily="34" charset="0"/>
                <a:cs typeface="Arial" pitchFamily="34" charset="0"/>
              </a:rPr>
              <a:t>reclamaciones</a:t>
            </a:r>
          </a:p>
          <a:p>
            <a:pPr algn="just">
              <a:buFont typeface="Wingdings" pitchFamily="2" charset="2"/>
              <a:buChar char="§"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1400" b="0" i="0" u="none" strike="noStrike" baseline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\\10.110.0.30\secretaria\oac\INTERNO OAC\Logos Ayuntamiento\logo_png_SEDE_color_alarga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4625"/>
            <a:ext cx="4536505" cy="113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541589978"/>
              </p:ext>
            </p:extLst>
          </p:nvPr>
        </p:nvGraphicFramePr>
        <p:xfrm>
          <a:off x="1835696" y="3573016"/>
          <a:ext cx="4644236" cy="265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810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Las áreas que han recibido más quejas son Limpieza Urbana 10 y Urbanismo 10, el resto de quejas han sido: Policía Local 8, Medio Ambiente 7, Alcaldía 6, Servicios Técnicos 4, Tesorería 4, Patrimonio 3, Comercio 2, Secretaria 2, Educación 1, Bienestar Social 1 y Cultura 1.</a:t>
            </a:r>
          </a:p>
          <a:p>
            <a:endParaRPr lang="es-ES" dirty="0"/>
          </a:p>
        </p:txBody>
      </p:sp>
      <p:pic>
        <p:nvPicPr>
          <p:cNvPr id="4" name="Picture 2" descr="\\10.110.0.30\secretaria\oac\INTERNO OAC\Logos Ayuntamiento\logo_png_SEDE_color_alarga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4625"/>
            <a:ext cx="4536505" cy="113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895047749"/>
              </p:ext>
            </p:extLst>
          </p:nvPr>
        </p:nvGraphicFramePr>
        <p:xfrm>
          <a:off x="1691680" y="2636912"/>
          <a:ext cx="5400040" cy="315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362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Las quejas han sido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presentadas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por personas físicas un 53% y por personas jurídicas un 47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 marL="0" indent="0" algn="just">
              <a:buNone/>
            </a:pP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\\10.110.0.30\secretaria\oac\INTERNO OAC\Logos Ayuntamiento\logo_png_SEDE_color_alarga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4625"/>
            <a:ext cx="4536505" cy="113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450842213"/>
              </p:ext>
            </p:extLst>
          </p:nvPr>
        </p:nvGraphicFramePr>
        <p:xfrm>
          <a:off x="1763688" y="2780928"/>
          <a:ext cx="5400040" cy="315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95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Dentro de las personas jurídicas los grupos que presentan son: Asociaciones 13, Comunidad de Propietarios 14 y Varios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2.</a:t>
            </a:r>
          </a:p>
          <a:p>
            <a:pPr marL="0" indent="0" algn="just">
              <a:buNone/>
            </a:pP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\\10.110.0.30\secretaria\oac\INTERNO OAC\Logos Ayuntamiento\logo_png_SEDE_color_alarga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4625"/>
            <a:ext cx="4536505" cy="113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118634259"/>
              </p:ext>
            </p:extLst>
          </p:nvPr>
        </p:nvGraphicFramePr>
        <p:xfrm>
          <a:off x="1763688" y="2492896"/>
          <a:ext cx="5400040" cy="3222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945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Teniendo en cuenta los datos que se muestran en el informe la valoración sería la siguiente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Las áreas que más quejas reciben son limpieza urbana y urbanismo, en las que se contabilizan todo lo relativo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a limpieza del municipio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y recogida de enseres y en relación a los desperfectos en la calzada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ES" sz="29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s-ES" sz="2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• En tercer lugar le sigue el área de Policía Local que recibe quejas relativas al control de la contaminación acústica, sanciones e información de atestados.</a:t>
            </a:r>
          </a:p>
          <a:p>
            <a:pPr marL="0" lvl="0" indent="0" algn="just"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Le sigue todo lo relativo a parques y jardines, poda de árboles etc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El resto de áreas suele tener una incidencia mínima, ya que salvo excepciones presentan una o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ninguna queja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sobre su servicio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En cuanto a la utilización del servicio, el canal de comunicación 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más utilizado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ha sido el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presencial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, por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personas físicas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53%, y a través de la sede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electrónica,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las personas jurídicas un 47%, en este apartado encontramos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principalmente: asociaciones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, comunidades de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propietarios y profesionales autónomos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.</a:t>
            </a:r>
            <a:endParaRPr lang="es-ES" sz="2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En cuanto a la utilización de la sede electrónica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creemos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que ha sido muy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favorable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porque permite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un seguimiento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expediente.</a:t>
            </a:r>
          </a:p>
          <a:p>
            <a:pPr marL="0" indent="0" algn="just">
              <a:buNone/>
            </a:pPr>
            <a:endParaRPr lang="es-ES" sz="2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• Consideramos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que este primer análisis  ha sido positivo, y los errores que hemos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visto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nos servirán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para seguir </a:t>
            </a:r>
            <a:r>
              <a:rPr lang="es-ES" sz="2900" dirty="0">
                <a:latin typeface="Arial" pitchFamily="34" charset="0"/>
                <a:cs typeface="Arial" pitchFamily="34" charset="0"/>
              </a:rPr>
              <a:t>mejorando en este servicio y que cada vez más la atención al ciudadano consiga la excelencia.</a:t>
            </a:r>
          </a:p>
        </p:txBody>
      </p:sp>
      <p:pic>
        <p:nvPicPr>
          <p:cNvPr id="4" name="Picture 2" descr="\\10.110.0.30\secretaria\oac\INTERNO OAC\Logos Ayuntamiento\logo_png_SEDE_color_alarga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4625"/>
            <a:ext cx="4536505" cy="113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942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133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Davo Nogueroles</dc:creator>
  <cp:lastModifiedBy>Carmen Aznar</cp:lastModifiedBy>
  <cp:revision>12</cp:revision>
  <cp:lastPrinted>2021-04-29T10:33:57Z</cp:lastPrinted>
  <dcterms:created xsi:type="dcterms:W3CDTF">2021-04-29T06:44:31Z</dcterms:created>
  <dcterms:modified xsi:type="dcterms:W3CDTF">2021-04-29T11:30:14Z</dcterms:modified>
</cp:coreProperties>
</file>